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Poppins Ultra-Bold" charset="1" panose="00000900000000000000"/>
      <p:regular r:id="rId23"/>
    </p:embeddedFont>
    <p:embeddedFont>
      <p:font typeface="Poppins Italics" charset="1" panose="00000500000000000000"/>
      <p:regular r:id="rId24"/>
    </p:embeddedFont>
    <p:embeddedFont>
      <p:font typeface="Poppins Bold" charset="1" panose="00000800000000000000"/>
      <p:regular r:id="rId25"/>
    </p:embeddedFont>
    <p:embeddedFont>
      <p:font typeface="Glacial Indifference" charset="1" panose="00000000000000000000"/>
      <p:regular r:id="rId26"/>
    </p:embeddedFont>
    <p:embeddedFont>
      <p:font typeface="Glacial Indifference Bold" charset="1" panose="000008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7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91160" y="3493915"/>
            <a:ext cx="16105680" cy="3476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5921" b="true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Development and Optimization of a BERT-Based Semantic Similarity System for Automated Summary Evaluation in Support of SDG 4</a:t>
            </a:r>
          </a:p>
          <a:p>
            <a:pPr algn="ctr">
              <a:lnSpc>
                <a:spcPts val="5328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129363"/>
            <a:ext cx="2424961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i="true">
                <a:solidFill>
                  <a:srgbClr val="00385D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Presented by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538845"/>
            <a:ext cx="5744785" cy="137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-52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</a:t>
            </a:r>
          </a:p>
          <a:p>
            <a:pPr algn="l">
              <a:lnSpc>
                <a:spcPts val="3640"/>
              </a:lnSpc>
            </a:pPr>
            <a:r>
              <a:rPr lang="en-US" sz="2600" spc="-52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Baste, Laurence</a:t>
            </a:r>
          </a:p>
          <a:p>
            <a:pPr algn="l">
              <a:lnSpc>
                <a:spcPts val="3640"/>
              </a:lnSpc>
            </a:pPr>
            <a:r>
              <a:rPr lang="en-US" sz="2600" spc="-52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Laniosa,Alexis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Freeform 7" id="7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322992"/>
            <a:ext cx="5915033" cy="1202075"/>
            <a:chOff x="0" y="0"/>
            <a:chExt cx="7886711" cy="16027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02766" cy="1602766"/>
            </a:xfrm>
            <a:custGeom>
              <a:avLst/>
              <a:gdLst/>
              <a:ahLst/>
              <a:cxnLst/>
              <a:rect r="r" b="b" t="t" l="l"/>
              <a:pathLst>
                <a:path h="1602766" w="1602766">
                  <a:moveTo>
                    <a:pt x="0" y="0"/>
                  </a:moveTo>
                  <a:lnTo>
                    <a:pt x="1602766" y="0"/>
                  </a:lnTo>
                  <a:lnTo>
                    <a:pt x="1602766" y="1602766"/>
                  </a:lnTo>
                  <a:lnTo>
                    <a:pt x="0" y="160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 descr="Upscale Image"/>
            <p:cNvSpPr/>
            <p:nvPr/>
          </p:nvSpPr>
          <p:spPr>
            <a:xfrm flipH="false" flipV="false" rot="0">
              <a:off x="1723305" y="207937"/>
              <a:ext cx="6163405" cy="1394829"/>
            </a:xfrm>
            <a:custGeom>
              <a:avLst/>
              <a:gdLst/>
              <a:ahLst/>
              <a:cxnLst/>
              <a:rect r="r" b="b" t="t" l="l"/>
              <a:pathLst>
                <a:path h="1394829" w="6163405">
                  <a:moveTo>
                    <a:pt x="0" y="0"/>
                  </a:moveTo>
                  <a:lnTo>
                    <a:pt x="6163406" y="0"/>
                  </a:lnTo>
                  <a:lnTo>
                    <a:pt x="6163406" y="1394829"/>
                  </a:lnTo>
                  <a:lnTo>
                    <a:pt x="0" y="1394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Training Procedure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Laniosa,Alexis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303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aining using CosineSimilarityLoss.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 loading, warmup steps, and scheduled learning rate.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Evaluation at intervals with Spearman &amp; Pearson correlations.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Training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time recorded for efficiency comparison.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Hyperparameter Optimization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Aaron.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364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0"/>
              </a:lnSpc>
            </a:pPr>
            <a:r>
              <a:rPr lang="en-US" sz="3457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Us</a:t>
            </a: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ing Optuna: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Search space includes LR, b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 size, dropout, warmup ratio, pooling strategy.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Model built dynamically per trial.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Best tri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 determined by highest Spearman correlation.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Random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Search outperformed Grid Search.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6" id="6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36620" y="2675060"/>
            <a:ext cx="15730339" cy="5474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0"/>
              </a:lnSpc>
            </a:pPr>
            <a:r>
              <a:rPr lang="en-US" sz="3457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Best Conf</a:t>
            </a: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iguration: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 size: 16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Learning rate: 5.11×10⁻⁵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Drop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out: 0.108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Poo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ling: MEAN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Warmup ratio: 0.29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Spearman: 0.8569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Pearson: 0.9164</a:t>
            </a:r>
          </a:p>
          <a:p>
            <a:pPr algn="just">
              <a:lnSpc>
                <a:spcPts val="484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378805" y="2751260"/>
            <a:ext cx="11301259" cy="3206732"/>
          </a:xfrm>
          <a:custGeom>
            <a:avLst/>
            <a:gdLst/>
            <a:ahLst/>
            <a:cxnLst/>
            <a:rect r="r" b="b" t="t" l="l"/>
            <a:pathLst>
              <a:path h="3206732" w="11301259">
                <a:moveTo>
                  <a:pt x="0" y="0"/>
                </a:moveTo>
                <a:lnTo>
                  <a:pt x="11301259" y="0"/>
                </a:lnTo>
                <a:lnTo>
                  <a:pt x="11301259" y="3206733"/>
                </a:lnTo>
                <a:lnTo>
                  <a:pt x="0" y="32067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544750" y="6318157"/>
            <a:ext cx="10969370" cy="2259784"/>
          </a:xfrm>
          <a:custGeom>
            <a:avLst/>
            <a:gdLst/>
            <a:ahLst/>
            <a:cxnLst/>
            <a:rect r="r" b="b" t="t" l="l"/>
            <a:pathLst>
              <a:path h="2259784" w="10969370">
                <a:moveTo>
                  <a:pt x="0" y="0"/>
                </a:moveTo>
                <a:lnTo>
                  <a:pt x="10969370" y="0"/>
                </a:lnTo>
                <a:lnTo>
                  <a:pt x="10969370" y="2259785"/>
                </a:lnTo>
                <a:lnTo>
                  <a:pt x="0" y="22597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Best Hyperparameters (Result)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Laurence, Baste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6" id="6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574930" y="4790818"/>
            <a:ext cx="8653719" cy="4467482"/>
          </a:xfrm>
          <a:custGeom>
            <a:avLst/>
            <a:gdLst/>
            <a:ahLst/>
            <a:cxnLst/>
            <a:rect r="r" b="b" t="t" l="l"/>
            <a:pathLst>
              <a:path h="4467482" w="8653719">
                <a:moveTo>
                  <a:pt x="0" y="0"/>
                </a:moveTo>
                <a:lnTo>
                  <a:pt x="8653719" y="0"/>
                </a:lnTo>
                <a:lnTo>
                  <a:pt x="8653719" y="4467482"/>
                </a:lnTo>
                <a:lnTo>
                  <a:pt x="0" y="44674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239878"/>
            <a:ext cx="13007483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Summary Evaluation Prototype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Laniosa,Alexis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6296" y="2373531"/>
            <a:ext cx="15730339" cy="303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Upload ac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ademic document → extract c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ontext.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User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writes a summary.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System computes semantic similarity score (0–1).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eedback displayed instantly for student reflection.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6" id="6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9144000" y="2173040"/>
            <a:ext cx="8565228" cy="5856474"/>
          </a:xfrm>
          <a:custGeom>
            <a:avLst/>
            <a:gdLst/>
            <a:ahLst/>
            <a:cxnLst/>
            <a:rect r="r" b="b" t="t" l="l"/>
            <a:pathLst>
              <a:path h="5856474" w="8565228">
                <a:moveTo>
                  <a:pt x="0" y="0"/>
                </a:moveTo>
                <a:lnTo>
                  <a:pt x="8565228" y="0"/>
                </a:lnTo>
                <a:lnTo>
                  <a:pt x="8565228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239878"/>
            <a:ext cx="13007483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Evaluation Metrics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9473" y="2368014"/>
            <a:ext cx="7873090" cy="5474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Spearman corr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elation: Ranking alig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nment.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Pearson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correlation: Linear similarity alignment.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Toge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 measure semantic accuracy relative to human judgment.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Additional metric: Training time (minutes).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3007483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Results &amp; Discussion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Laurence, Baste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364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Random Search produced mor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stable and high-p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erforming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models.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MEAN pooling consistently outperformed MAX pooling.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Modera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 learning rate and low dropout yield highest accuracy.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Consistent correlations around 0.855–0.857.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totype demonstrates practical educational use.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6" id="6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665365" y="5358408"/>
            <a:ext cx="6472850" cy="3899892"/>
          </a:xfrm>
          <a:custGeom>
            <a:avLst/>
            <a:gdLst/>
            <a:ahLst/>
            <a:cxnLst/>
            <a:rect r="r" b="b" t="t" l="l"/>
            <a:pathLst>
              <a:path h="3899892" w="6472850">
                <a:moveTo>
                  <a:pt x="0" y="0"/>
                </a:moveTo>
                <a:lnTo>
                  <a:pt x="6472849" y="0"/>
                </a:lnTo>
                <a:lnTo>
                  <a:pt x="6472849" y="3899892"/>
                </a:lnTo>
                <a:lnTo>
                  <a:pt x="0" y="38998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239878"/>
            <a:ext cx="13007483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Problems Encountered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Laniosa, Alexis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6620" y="2675060"/>
            <a:ext cx="15730339" cy="303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Difficul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ty finding app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ropriate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datasets.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olab GPU limitations and interruptions.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Long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training times reduced iteration speed.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Occasional memo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 resets affected reproducibility.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3007483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Conclusion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Aaron.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303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Successfull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 devel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 a BERT-based semantic similarity model.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Provided strong, stable performance for educational summary evaluation.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Prototype demons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trated immediate, meaningful feedback aligned with SDG 4.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Highlights promise of NLP tools for scalable, equitable learning support.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4519136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Introduction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Aaron.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7136" y="2475148"/>
            <a:ext cx="16230600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</a:t>
            </a: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study focuses on developing an AI-powered system that evaluates how well a student’s summary matches the meaning of an academic text.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uses transformer-based models—specifically BERT and Sentence-BERT—to measure semantic similarity, going beyond simple grammar or keyword matching.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project responds to challenges in higher education where students often struggle to determine if their summaries accurately reflect the main ideas of the source.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With the shift to digital and independent learning, students need instant, meaningful feedback, while instructors require tools that can support large classes efficiently.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Domain and Problem Statement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Baste, Laurence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465011"/>
            <a:ext cx="16230600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b="true" sz="3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Domain: Education, aligned with SDG 4: Quality Education</a:t>
            </a:r>
          </a:p>
          <a:p>
            <a:pPr algn="just">
              <a:lnSpc>
                <a:spcPts val="4759"/>
              </a:lnSpc>
            </a:pPr>
            <a:r>
              <a:rPr lang="en-US" b="true" sz="3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Problem: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Students struggle to evaluate whether their summaries accurately reflect the original text.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Lack of automated systems that measure semantic alignment, not just grammar or plagiarism.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Instructors cannot manually evaluate all summaries, especially in large classes.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Leads to learning inefficiency and misconceptions.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Significance of the Study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Laniosa, Alexis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4255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rovides immediate semantic feedback to help students improve comprehension and metacognitive skills.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Supports instructors with scalable assessment of student summaries.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Enhances equitable access to quality feedback, supporting SDG 4 goals.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Demonstrates practical application of transformer models in educational contexts.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Objectives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Aaron.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5474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0"/>
              </a:lnSpc>
            </a:pPr>
            <a:r>
              <a:rPr lang="en-US" sz="3457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</a:t>
            </a: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eneral Objective:</a:t>
            </a:r>
          </a:p>
          <a:p>
            <a:pPr algn="just">
              <a:lnSpc>
                <a:spcPts val="4840"/>
              </a:lnSpc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Develop and evaluate an AI-powered summary evaluation system using a fine-tuned BERT-based semantic similarity model.</a:t>
            </a:r>
          </a:p>
          <a:p>
            <a:pPr algn="just">
              <a:lnSpc>
                <a:spcPts val="4840"/>
              </a:lnSpc>
            </a:pP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Specific Objectives:</a:t>
            </a:r>
          </a:p>
          <a:p>
            <a:pPr algn="just" marL="746537" indent="-373269" lvl="1">
              <a:lnSpc>
                <a:spcPts val="4840"/>
              </a:lnSpc>
              <a:buAutoNum type="arabicPeriod" startAt="1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Build an NLP pipeline to analyze academic content and student summaries.</a:t>
            </a:r>
          </a:p>
          <a:p>
            <a:pPr algn="just" marL="746537" indent="-373269" lvl="1">
              <a:lnSpc>
                <a:spcPts val="4840"/>
              </a:lnSpc>
              <a:buAutoNum type="arabicPeriod" startAt="1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Fine-tune BERT/Sentence-BERT with multiple hyperparameters.</a:t>
            </a:r>
          </a:p>
          <a:p>
            <a:pPr algn="just" marL="746537" indent="-373269" lvl="1">
              <a:lnSpc>
                <a:spcPts val="4840"/>
              </a:lnSpc>
              <a:buAutoNum type="arabicPeriod" startAt="1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Evaluate performance using Spearman/Pearson correlations.</a:t>
            </a:r>
          </a:p>
          <a:p>
            <a:pPr algn="just" marL="746537" indent="-373269" lvl="1">
              <a:lnSpc>
                <a:spcPts val="4840"/>
              </a:lnSpc>
              <a:buAutoNum type="arabicPeriod" startAt="1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Integrate the model into a functional prototype for summary evaluation.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Scope of Work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Baste, Laurence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364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aset loading and preprocessing.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Model selection (MiniLM / Sentence-BERT).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Hyperparameter optimization using Optuna.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User interface creation for summary evaluation.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esting and performance evaluation using correlation scores.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Data Collection &amp; Preprocessing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Laniosa, Alexis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5474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0"/>
              </a:lnSpc>
            </a:pPr>
            <a:r>
              <a:rPr lang="en-US" sz="3457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Dat</a:t>
            </a: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aset Sources: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SciTLDR dataset from HuggingFace (source text + TL;DR summaries).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ternal evaluation dataset (sentence pairs + similarity labels).</a:t>
            </a:r>
          </a:p>
          <a:p>
            <a:pPr algn="just">
              <a:lnSpc>
                <a:spcPts val="4840"/>
              </a:lnSpc>
            </a:pP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Steps: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Normalize text data.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Creat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positive and negative pairs.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Build InputExample objects.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Train/validation/test split preparation.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Data Collection &amp; Preprocessing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Sarmiento, Charles Aaron.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5474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0"/>
              </a:lnSpc>
            </a:pPr>
            <a:r>
              <a:rPr lang="en-US" sz="3457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Dat</a:t>
            </a: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aset Sources: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SciTLDR dataset from HuggingFace (source text + TL;DR summaries).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ternal evaluation dataset (sentence pairs + similarity labels).</a:t>
            </a:r>
          </a:p>
          <a:p>
            <a:pPr algn="just">
              <a:lnSpc>
                <a:spcPts val="4840"/>
              </a:lnSpc>
            </a:pP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Steps: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Normalize text data.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Creat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positive and negative pairs.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Build InputExample objects.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Train/validation/test split preparation.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3551090" y="4984021"/>
            <a:ext cx="87610" cy="9386210"/>
            <a:chOff x="0" y="0"/>
            <a:chExt cx="23074" cy="24720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74" cy="2472088"/>
            </a:xfrm>
            <a:custGeom>
              <a:avLst/>
              <a:gdLst/>
              <a:ahLst/>
              <a:cxnLst/>
              <a:rect r="r" b="b" t="t" l="l"/>
              <a:pathLst>
                <a:path h="2472088" w="23074">
                  <a:moveTo>
                    <a:pt x="0" y="0"/>
                  </a:moveTo>
                  <a:lnTo>
                    <a:pt x="23074" y="0"/>
                  </a:lnTo>
                  <a:lnTo>
                    <a:pt x="23074" y="2472088"/>
                  </a:lnTo>
                  <a:lnTo>
                    <a:pt x="0" y="2472088"/>
                  </a:lnTo>
                  <a:close/>
                </a:path>
              </a:pathLst>
            </a:custGeom>
            <a:solidFill>
              <a:srgbClr val="00385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3074" cy="2538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239878"/>
            <a:ext cx="11219842" cy="98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571"/>
              </a:lnSpc>
            </a:pPr>
            <a:r>
              <a:rPr lang="en-US" b="true" sz="5408" spc="-108">
                <a:solidFill>
                  <a:srgbClr val="00385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Model Architecture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440778"/>
            <a:ext cx="8793641" cy="405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spc="-44" b="true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Laurence, Baste</a:t>
            </a:r>
          </a:p>
        </p:txBody>
      </p:sp>
      <p:sp>
        <p:nvSpPr>
          <p:cNvPr name="Freeform 8" id="8" descr="Upscale Image"/>
          <p:cNvSpPr/>
          <p:nvPr/>
        </p:nvSpPr>
        <p:spPr>
          <a:xfrm flipH="false" flipV="false" rot="0">
            <a:off x="14665270" y="-49602"/>
            <a:ext cx="3622730" cy="3149337"/>
          </a:xfrm>
          <a:custGeom>
            <a:avLst/>
            <a:gdLst/>
            <a:ahLst/>
            <a:cxnLst/>
            <a:rect r="r" b="b" t="t" l="l"/>
            <a:pathLst>
              <a:path h="3149337" w="3622730">
                <a:moveTo>
                  <a:pt x="0" y="0"/>
                </a:moveTo>
                <a:lnTo>
                  <a:pt x="3622730" y="0"/>
                </a:lnTo>
                <a:lnTo>
                  <a:pt x="3622730" y="3149337"/>
                </a:lnTo>
                <a:lnTo>
                  <a:pt x="0" y="31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463" t="0" r="0" b="-20570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322992"/>
            <a:ext cx="5125998" cy="1041724"/>
            <a:chOff x="0" y="0"/>
            <a:chExt cx="6834664" cy="13889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8966" cy="1388966"/>
            </a:xfrm>
            <a:custGeom>
              <a:avLst/>
              <a:gdLst/>
              <a:ahLst/>
              <a:cxnLst/>
              <a:rect r="r" b="b" t="t" l="l"/>
              <a:pathLst>
                <a:path h="1388966" w="1388966">
                  <a:moveTo>
                    <a:pt x="0" y="0"/>
                  </a:moveTo>
                  <a:lnTo>
                    <a:pt x="1388966" y="0"/>
                  </a:lnTo>
                  <a:lnTo>
                    <a:pt x="1388966" y="1388966"/>
                  </a:lnTo>
                  <a:lnTo>
                    <a:pt x="0" y="138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 descr="Upscale Image"/>
            <p:cNvSpPr/>
            <p:nvPr/>
          </p:nvSpPr>
          <p:spPr>
            <a:xfrm flipH="false" flipV="false" rot="0">
              <a:off x="1493425" y="180200"/>
              <a:ext cx="5341239" cy="1208766"/>
            </a:xfrm>
            <a:custGeom>
              <a:avLst/>
              <a:gdLst/>
              <a:ahLst/>
              <a:cxnLst/>
              <a:rect r="r" b="b" t="t" l="l"/>
              <a:pathLst>
                <a:path h="1208766" w="5341239">
                  <a:moveTo>
                    <a:pt x="0" y="0"/>
                  </a:moveTo>
                  <a:lnTo>
                    <a:pt x="5341239" y="0"/>
                  </a:lnTo>
                  <a:lnTo>
                    <a:pt x="5341239" y="1208766"/>
                  </a:lnTo>
                  <a:lnTo>
                    <a:pt x="0" y="12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293" t="-38537" r="-131051" b="-50856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6118" y="237267"/>
            <a:ext cx="6415877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b="true" sz="2600" spc="-52">
                <a:solidFill>
                  <a:srgbClr val="00385D"/>
                </a:solidFill>
                <a:latin typeface="Poppins Bold"/>
                <a:ea typeface="Poppins Bold"/>
                <a:cs typeface="Poppins Bold"/>
                <a:sym typeface="Poppins Bold"/>
              </a:rPr>
              <a:t>ITE 4 Project | TheEnd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6620" y="2675060"/>
            <a:ext cx="15730339" cy="303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40"/>
              </a:lnSpc>
            </a:pPr>
            <a:r>
              <a:rPr lang="en-US" sz="3457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</a:t>
            </a:r>
            <a:r>
              <a:rPr lang="en-US" b="true" sz="345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ase Model: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all-MiniLM-L6-v2 (Sentence-Transformers)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Encodes both source text and student summary into embeddings.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Uses MEAN pooling (best performing).</a:t>
            </a:r>
          </a:p>
          <a:p>
            <a:pPr algn="just" marL="746537" indent="-373269" lvl="1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Cosin</a:t>
            </a:r>
            <a:r>
              <a:rPr lang="en-US" sz="345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similarity used to compute semantic alignment.</a:t>
            </a:r>
          </a:p>
          <a:p>
            <a:pPr algn="just">
              <a:lnSpc>
                <a:spcPts val="484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661374C3DEC459AD7A385CCE2E044" ma:contentTypeVersion="12" ma:contentTypeDescription="Create a new document." ma:contentTypeScope="" ma:versionID="1f3f7978911f528a9d39ef1ae67319dc">
  <xsd:schema xmlns:xsd="http://www.w3.org/2001/XMLSchema" xmlns:xs="http://www.w3.org/2001/XMLSchema" xmlns:p="http://schemas.microsoft.com/office/2006/metadata/properties" xmlns:ns2="98ba71ed-ed7e-4cc3-a8a7-1296b6ec3e02" xmlns:ns3="85cf6750-fa67-4ddf-907d-94fc8e3b3ddb" targetNamespace="http://schemas.microsoft.com/office/2006/metadata/properties" ma:root="true" ma:fieldsID="f3d7b5ed02514abe7af2e75b071d19bf" ns2:_="" ns3:_="">
    <xsd:import namespace="98ba71ed-ed7e-4cc3-a8a7-1296b6ec3e02"/>
    <xsd:import namespace="85cf6750-fa67-4ddf-907d-94fc8e3b3dd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a71ed-ed7e-4cc3-a8a7-1296b6ec3e0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90c3850-1993-4f1b-9b4f-d31e9e6f4f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f6750-fa67-4ddf-907d-94fc8e3b3dd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7bfa583-1b9b-4540-8e6c-cea6b43bfba4}" ma:internalName="TaxCatchAll" ma:showField="CatchAllData" ma:web="85cf6750-fa67-4ddf-907d-94fc8e3b3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cf6750-fa67-4ddf-907d-94fc8e3b3ddb" xsi:nil="true"/>
    <ReferenceId xmlns="98ba71ed-ed7e-4cc3-a8a7-1296b6ec3e02" xsi:nil="true"/>
    <lcf76f155ced4ddcb4097134ff3c332f xmlns="98ba71ed-ed7e-4cc3-a8a7-1296b6ec3e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CB0F74-2C52-4928-9AA1-1F14CC1FAE19}"/>
</file>

<file path=customXml/itemProps2.xml><?xml version="1.0" encoding="utf-8"?>
<ds:datastoreItem xmlns:ds="http://schemas.openxmlformats.org/officeDocument/2006/customXml" ds:itemID="{393C4C97-D55C-4E5B-9A89-744C3307037C}"/>
</file>

<file path=customXml/itemProps3.xml><?xml version="1.0" encoding="utf-8"?>
<ds:datastoreItem xmlns:ds="http://schemas.openxmlformats.org/officeDocument/2006/customXml" ds:itemID="{BC64F2C1-D36F-4A9F-9942-7347C5EFF2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TheEnd - SemanticSimilaritySystem</dc:title>
  <cp:revision>1</cp:revision>
  <dcterms:created xsi:type="dcterms:W3CDTF">2006-08-16T00:00:00Z</dcterms:created>
  <dcterms:modified xsi:type="dcterms:W3CDTF">2011-08-01T06:04:30Z</dcterms:modified>
  <dc:identifier>DAG5J4ZUALE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0x010100734661374C3DEC459AD7A385CCE2E044</vt:lpwstr>
  </property>
</Properties>
</file>